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0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99" d="100"/>
          <a:sy n="99" d="100"/>
        </p:scale>
        <p:origin x="-192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088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984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936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85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4/17/14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0240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4/17/14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09394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4/17/14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7516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2787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4/17/14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24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197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19435A-1261-5A45-B74F-8CE86ECAC84E}" type="datetimeFigureOut">
              <a:rPr lang="en-US" smtClean="0"/>
              <a:t>4/17/14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928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19435A-1261-5A45-B74F-8CE86ECAC84E}" type="datetimeFigureOut">
              <a:rPr lang="en-US" smtClean="0"/>
              <a:t>4/17/14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AE4551-7C42-E349-8713-2AC975FCFB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16266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fcit.usf.edu/holocaust/photos/laws1/laws1.htm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en.auschwitz.org/m/" TargetMode="External"/><Relationship Id="rId3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59555" y="615729"/>
            <a:ext cx="8214709" cy="53245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Witnesses to War</a:t>
            </a:r>
          </a:p>
          <a:p>
            <a:r>
              <a:rPr lang="en-US" sz="2000" dirty="0" smtClean="0"/>
              <a:t>Ruth </a:t>
            </a:r>
            <a:r>
              <a:rPr lang="en-US" sz="2000" dirty="0" err="1" smtClean="0"/>
              <a:t>Kluger</a:t>
            </a:r>
            <a:r>
              <a:rPr lang="en-US" sz="2000" dirty="0" smtClean="0"/>
              <a:t>: Still Alive Lecture Two</a:t>
            </a:r>
          </a:p>
          <a:p>
            <a:endParaRPr lang="en-US" sz="2000" dirty="0"/>
          </a:p>
          <a:p>
            <a:r>
              <a:rPr lang="en-US" sz="2000" dirty="0" err="1" smtClean="0"/>
              <a:t>Kluger’s</a:t>
            </a:r>
            <a:r>
              <a:rPr lang="en-US" sz="2000" dirty="0" smtClean="0"/>
              <a:t> appeal to common experience: watching a Disney Film in Hitler’s</a:t>
            </a:r>
          </a:p>
          <a:p>
            <a:r>
              <a:rPr lang="en-US" sz="2000" dirty="0" smtClean="0"/>
              <a:t>Vienna</a:t>
            </a:r>
          </a:p>
          <a:p>
            <a:endParaRPr lang="en-US" sz="2000" dirty="0"/>
          </a:p>
          <a:p>
            <a:r>
              <a:rPr lang="en-US" sz="2000" dirty="0" smtClean="0"/>
              <a:t>Snow White  1937</a:t>
            </a:r>
          </a:p>
          <a:p>
            <a:endParaRPr lang="en-US" sz="2000" dirty="0"/>
          </a:p>
          <a:p>
            <a:r>
              <a:rPr lang="en-US" sz="2000" dirty="0" smtClean="0"/>
              <a:t>Nuremberg Laws  1935 in Germany</a:t>
            </a:r>
          </a:p>
          <a:p>
            <a:r>
              <a:rPr lang="en-US" sz="2000" dirty="0" smtClean="0"/>
              <a:t>Went into effect in Austria after the Anschluss</a:t>
            </a:r>
          </a:p>
          <a:p>
            <a:endParaRPr lang="en-US" sz="2000" dirty="0"/>
          </a:p>
          <a:p>
            <a:r>
              <a:rPr lang="en-US" sz="2000" dirty="0" smtClean="0"/>
              <a:t>Wikipedia English Translation: http://</a:t>
            </a:r>
            <a:r>
              <a:rPr lang="en-US" sz="2000" dirty="0" err="1" smtClean="0"/>
              <a:t>en.wikipedia.org</a:t>
            </a:r>
            <a:r>
              <a:rPr lang="en-US" sz="2000" dirty="0" smtClean="0"/>
              <a:t>/wiki/</a:t>
            </a:r>
            <a:r>
              <a:rPr lang="en-US" sz="2000" dirty="0" err="1" smtClean="0"/>
              <a:t>Nuremberg_Laws</a:t>
            </a:r>
            <a:endParaRPr lang="en-US" sz="2000" dirty="0" smtClean="0"/>
          </a:p>
          <a:p>
            <a:endParaRPr lang="en-US" sz="2000" dirty="0"/>
          </a:p>
          <a:p>
            <a:endParaRPr lang="en-US" sz="2000" dirty="0" smtClean="0"/>
          </a:p>
          <a:p>
            <a:r>
              <a:rPr lang="en-US" sz="2000" dirty="0" smtClean="0"/>
              <a:t>Further, more detailed prohibitions for Jews included special shopping hours,</a:t>
            </a:r>
          </a:p>
          <a:p>
            <a:r>
              <a:rPr lang="en-US" sz="2000" dirty="0"/>
              <a:t>r</a:t>
            </a:r>
            <a:r>
              <a:rPr lang="en-US" sz="2000" dirty="0" smtClean="0"/>
              <a:t>estrictions on public transportation, not allowed in public swimming pools…</a:t>
            </a:r>
            <a:endParaRPr lang="en-US" sz="2000" dirty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31989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826" y="795316"/>
            <a:ext cx="6826621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</a:t>
            </a:r>
            <a:r>
              <a:rPr lang="en-US" dirty="0" err="1" smtClean="0"/>
              <a:t>Bayerischer</a:t>
            </a:r>
            <a:r>
              <a:rPr lang="en-US" dirty="0" smtClean="0"/>
              <a:t> </a:t>
            </a:r>
            <a:r>
              <a:rPr lang="en-US" dirty="0" err="1" smtClean="0"/>
              <a:t>Platz</a:t>
            </a:r>
            <a:r>
              <a:rPr lang="en-US" dirty="0" smtClean="0"/>
              <a:t> Memorial in Berlin (Renate </a:t>
            </a:r>
            <a:r>
              <a:rPr lang="en-US" dirty="0" err="1" smtClean="0"/>
              <a:t>Stih</a:t>
            </a:r>
            <a:r>
              <a:rPr lang="en-US" dirty="0" smtClean="0"/>
              <a:t>, </a:t>
            </a:r>
            <a:r>
              <a:rPr lang="en-US" dirty="0" err="1" smtClean="0"/>
              <a:t>Frieder</a:t>
            </a:r>
            <a:r>
              <a:rPr lang="en-US" dirty="0" smtClean="0"/>
              <a:t> </a:t>
            </a:r>
            <a:r>
              <a:rPr lang="en-US" dirty="0" err="1" smtClean="0"/>
              <a:t>Schnock</a:t>
            </a:r>
            <a:r>
              <a:rPr lang="en-US" dirty="0" smtClean="0"/>
              <a:t>)</a:t>
            </a:r>
          </a:p>
          <a:p>
            <a:r>
              <a:rPr lang="en-US" dirty="0" err="1" smtClean="0"/>
              <a:t>thematizes</a:t>
            </a:r>
            <a:r>
              <a:rPr lang="en-US" dirty="0" smtClean="0"/>
              <a:t> these restrictions.</a:t>
            </a:r>
          </a:p>
          <a:p>
            <a:endParaRPr lang="en-US" dirty="0" smtClean="0"/>
          </a:p>
          <a:p>
            <a:r>
              <a:rPr lang="en-US" dirty="0" smtClean="0">
                <a:hlinkClick r:id="rId2"/>
              </a:rPr>
              <a:t>http://fcit.usf.edu/holocaust/photos/laws1/laws1.htm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Restrictions included movie theaters  (remember Snow White)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2585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6200"/>
            <a:ext cx="9144000" cy="6684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77198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680" y="705523"/>
            <a:ext cx="7077629" cy="61863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Reach of Nazi Propaganda</a:t>
            </a:r>
          </a:p>
          <a:p>
            <a:endParaRPr lang="en-US" dirty="0" smtClean="0"/>
          </a:p>
          <a:p>
            <a:r>
              <a:rPr lang="en-US" dirty="0" smtClean="0"/>
              <a:t>Jud </a:t>
            </a:r>
            <a:r>
              <a:rPr lang="en-US" dirty="0" err="1" smtClean="0"/>
              <a:t>Süss</a:t>
            </a:r>
            <a:r>
              <a:rPr lang="en-US" dirty="0" smtClean="0"/>
              <a:t>  Directed by </a:t>
            </a:r>
            <a:r>
              <a:rPr lang="en-US" dirty="0" err="1" smtClean="0"/>
              <a:t>Veit</a:t>
            </a:r>
            <a:r>
              <a:rPr lang="en-US" dirty="0" smtClean="0"/>
              <a:t> Harlan 1940   </a:t>
            </a:r>
            <a:r>
              <a:rPr lang="en-US" dirty="0"/>
              <a:t>C</a:t>
            </a:r>
            <a:r>
              <a:rPr lang="en-US" dirty="0" smtClean="0"/>
              <a:t>ommissioned by Josef Goebbels</a:t>
            </a:r>
          </a:p>
          <a:p>
            <a:r>
              <a:rPr lang="en-US" dirty="0" smtClean="0"/>
              <a:t>Starring Ferdinand Marian  </a:t>
            </a:r>
          </a:p>
          <a:p>
            <a:endParaRPr lang="en-US" dirty="0" smtClean="0"/>
          </a:p>
          <a:p>
            <a:r>
              <a:rPr lang="en-US" dirty="0" smtClean="0"/>
              <a:t>Scene 3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Cues that we get as viewers.</a:t>
            </a:r>
          </a:p>
          <a:p>
            <a:endParaRPr lang="en-US" dirty="0" smtClean="0"/>
          </a:p>
          <a:p>
            <a:r>
              <a:rPr lang="en-US" dirty="0" smtClean="0"/>
              <a:t>How do you view this?  Possibly you see Stuttgart’s lifting the ban on Jews </a:t>
            </a:r>
          </a:p>
          <a:p>
            <a:r>
              <a:rPr lang="en-US" dirty="0"/>
              <a:t>a</a:t>
            </a:r>
            <a:r>
              <a:rPr lang="en-US" dirty="0" smtClean="0"/>
              <a:t>s a positive development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 How did its intended audience view it?   Differently</a:t>
            </a:r>
          </a:p>
          <a:p>
            <a:endParaRPr lang="en-US" dirty="0"/>
          </a:p>
          <a:p>
            <a:r>
              <a:rPr lang="en-US" dirty="0" smtClean="0"/>
              <a:t>Nazi Ideology provides different cues—as does the poster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4699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71700" y="0"/>
            <a:ext cx="478813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0498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4680" y="243726"/>
            <a:ext cx="3078186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hlinkClick r:id="rId2"/>
              </a:rPr>
              <a:t>http://en.auschwitz.org/m/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Website of the camp memorial 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1603460"/>
            <a:ext cx="3810000" cy="4207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660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192" y="461797"/>
            <a:ext cx="187743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Gate of Auschwitz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32000" y="15240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70145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6192" y="295037"/>
            <a:ext cx="523480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Italian Soccer Players entering the camp museum site: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571500"/>
            <a:ext cx="7543800" cy="570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81118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92776" y="577246"/>
            <a:ext cx="7614472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For sentimentality involves turning away from an ostensible object and towards </a:t>
            </a:r>
          </a:p>
          <a:p>
            <a:r>
              <a:rPr lang="en-US" dirty="0"/>
              <a:t>t</a:t>
            </a:r>
            <a:r>
              <a:rPr lang="en-US" dirty="0" smtClean="0"/>
              <a:t>he subjective observer, that is, towards oneself. It means looking into a mirror </a:t>
            </a:r>
            <a:endParaRPr lang="en-US" dirty="0"/>
          </a:p>
          <a:p>
            <a:r>
              <a:rPr lang="en-US" dirty="0"/>
              <a:t>i</a:t>
            </a:r>
            <a:r>
              <a:rPr lang="en-US" dirty="0" smtClean="0"/>
              <a:t>nstead of reality (66).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Berlin’s Memorial to the Murdered Jews of Europe  2005   Peter </a:t>
            </a:r>
            <a:r>
              <a:rPr lang="en-US" dirty="0" err="1" smtClean="0"/>
              <a:t>Eisenman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76400"/>
            <a:ext cx="9144000" cy="35021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25996" y="5490248"/>
            <a:ext cx="73592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Berlin Memorial to the Murdered Jews of Europe  2005   Peter </a:t>
            </a:r>
            <a:r>
              <a:rPr lang="en-US" dirty="0" err="1" smtClean="0"/>
              <a:t>Eisenman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73916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655" y="487452"/>
            <a:ext cx="22416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View from the ground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8500" y="1473200"/>
            <a:ext cx="5199888" cy="390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6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46726" y="1667599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1392" y="1911325"/>
            <a:ext cx="1674434" cy="348912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438897" y="1962635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0838" y="1911324"/>
            <a:ext cx="6207597" cy="4642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9118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67456" y="769661"/>
            <a:ext cx="7930376" cy="2862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The Good Deed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And so one might argue that in the perverse environment of </a:t>
            </a:r>
            <a:r>
              <a:rPr lang="en-US" dirty="0" err="1" smtClean="0"/>
              <a:t>Ausschwitz</a:t>
            </a:r>
            <a:endParaRPr lang="en-US" dirty="0" smtClean="0"/>
          </a:p>
          <a:p>
            <a:endParaRPr lang="en-US" dirty="0"/>
          </a:p>
          <a:p>
            <a:r>
              <a:rPr lang="en-US" dirty="0"/>
              <a:t>a</a:t>
            </a:r>
            <a:r>
              <a:rPr lang="en-US" dirty="0" smtClean="0"/>
              <a:t>bsolute goodness was a possibility, like a leap of faith, beyond the humdrum chair</a:t>
            </a:r>
          </a:p>
          <a:p>
            <a:endParaRPr lang="en-US" dirty="0"/>
          </a:p>
          <a:p>
            <a:r>
              <a:rPr lang="en-US" dirty="0"/>
              <a:t>o</a:t>
            </a:r>
            <a:r>
              <a:rPr lang="en-US" dirty="0" smtClean="0"/>
              <a:t>f cause and effect. I don’t know how often it was consummated. Surely not</a:t>
            </a:r>
          </a:p>
          <a:p>
            <a:endParaRPr lang="en-US" dirty="0"/>
          </a:p>
          <a:p>
            <a:r>
              <a:rPr lang="en-US" dirty="0"/>
              <a:t>o</a:t>
            </a:r>
            <a:r>
              <a:rPr lang="en-US" dirty="0" smtClean="0"/>
              <a:t>ften. Surely not only in my case. But it existed. I am </a:t>
            </a:r>
            <a:r>
              <a:rPr lang="en-US" smtClean="0"/>
              <a:t>a witness.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290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334</Words>
  <Application>Microsoft Macintosh PowerPoint</Application>
  <PresentationFormat>On-screen Show (4:3)</PresentationFormat>
  <Paragraphs>67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Gail Hart</cp:lastModifiedBy>
  <cp:revision>10</cp:revision>
  <dcterms:created xsi:type="dcterms:W3CDTF">2014-04-04T18:20:05Z</dcterms:created>
  <dcterms:modified xsi:type="dcterms:W3CDTF">2014-04-17T14:44:24Z</dcterms:modified>
</cp:coreProperties>
</file>